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Mulish"/>
      <p:regular r:id="rId35"/>
      <p:bold r:id="rId36"/>
      <p:italic r:id="rId37"/>
      <p:boldItalic r:id="rId38"/>
    </p:embeddedFont>
    <p:embeddedFont>
      <p:font typeface="Proxima Nova"/>
      <p:regular r:id="rId39"/>
      <p:bold r:id="rId40"/>
      <p:italic r:id="rId41"/>
      <p:boldItalic r:id="rId42"/>
    </p:embeddedFont>
    <p:embeddedFont>
      <p:font typeface="Playfair Display"/>
      <p:regular r:id="rId43"/>
      <p:bold r:id="rId44"/>
      <p:italic r:id="rId45"/>
      <p:boldItalic r:id="rId46"/>
    </p:embeddedFont>
    <p:embeddedFont>
      <p:font typeface="Pacifico"/>
      <p:regular r:id="rId47"/>
    </p:embeddedFont>
    <p:embeddedFont>
      <p:font typeface="Old Standard TT"/>
      <p:regular r:id="rId48"/>
      <p:bold r:id="rId49"/>
      <p: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1271F93-3A28-4657-97A2-2B3860ACCFB9}">
  <a:tblStyle styleId="{61271F93-3A28-4657-97A2-2B3860ACCF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bold.fntdata"/><Relationship Id="rId42" Type="http://schemas.openxmlformats.org/officeDocument/2006/relationships/font" Target="fonts/ProximaNova-boldItalic.fntdata"/><Relationship Id="rId41" Type="http://schemas.openxmlformats.org/officeDocument/2006/relationships/font" Target="fonts/ProximaNova-italic.fntdata"/><Relationship Id="rId44" Type="http://schemas.openxmlformats.org/officeDocument/2006/relationships/font" Target="fonts/PlayfairDisplay-bold.fntdata"/><Relationship Id="rId43" Type="http://schemas.openxmlformats.org/officeDocument/2006/relationships/font" Target="fonts/PlayfairDisplay-regular.fntdata"/><Relationship Id="rId46" Type="http://schemas.openxmlformats.org/officeDocument/2006/relationships/font" Target="fonts/PlayfairDisplay-boldItalic.fntdata"/><Relationship Id="rId45" Type="http://schemas.openxmlformats.org/officeDocument/2006/relationships/font" Target="fonts/PlayfairDispl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OldStandardTT-regular.fntdata"/><Relationship Id="rId47" Type="http://schemas.openxmlformats.org/officeDocument/2006/relationships/font" Target="fonts/Pacifico-regular.fntdata"/><Relationship Id="rId49" Type="http://schemas.openxmlformats.org/officeDocument/2006/relationships/font" Target="fonts/OldStandardT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font" Target="fonts/Mulish-regular.fntdata"/><Relationship Id="rId34" Type="http://schemas.openxmlformats.org/officeDocument/2006/relationships/slide" Target="slides/slide28.xml"/><Relationship Id="rId37" Type="http://schemas.openxmlformats.org/officeDocument/2006/relationships/font" Target="fonts/Mulish-italic.fntdata"/><Relationship Id="rId36" Type="http://schemas.openxmlformats.org/officeDocument/2006/relationships/font" Target="fonts/Mulish-bold.fntdata"/><Relationship Id="rId39" Type="http://schemas.openxmlformats.org/officeDocument/2006/relationships/font" Target="fonts/ProximaNova-regular.fntdata"/><Relationship Id="rId38" Type="http://schemas.openxmlformats.org/officeDocument/2006/relationships/font" Target="fonts/Mulish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0" Type="http://schemas.openxmlformats.org/officeDocument/2006/relationships/font" Target="fonts/OldStandardTT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gif>
</file>

<file path=ppt/media/image11.gif>
</file>

<file path=ppt/media/image12.png>
</file>

<file path=ppt/media/image2.png>
</file>

<file path=ppt/media/image3.png>
</file>

<file path=ppt/media/image4.gif>
</file>

<file path=ppt/media/image5.jpg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51835cb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51835cb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051835cbae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051835cbae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6f919934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6f91993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51835cbae_12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51835cbae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51835cbae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051835cbae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51835cbae_2_6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051835cbae_2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51835cbae_2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51835cbae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51835cbae_2_6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51835cbae_2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051835cbae_2_8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051835cbae_2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51835cbae_1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051835cbae_1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919934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91993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51835cbae_2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051835cbae_2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051835cbae_2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051835cbae_2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04a7ef843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04a7ef843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51835cbae_8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51835cbae_8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051835cbae_1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051835cbae_1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04a678ba2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04a678ba2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04a7ef843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04a7ef843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02c9be4c2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02c9be4c2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04a7ef843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04a7ef843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04a678ba2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04a678ba2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919934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91993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051835cbae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051835cbae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51835cbae_2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51835cba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51835cbae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51835cbae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51835cbae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51835cbae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51835cbae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51835cbae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Digital-Image-Processing-IIITH/dip-project-primage-imocessors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gif"/><Relationship Id="rId4" Type="http://schemas.openxmlformats.org/officeDocument/2006/relationships/image" Target="../media/image7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machinelearningspace.com/2d-object-tracking-using-kalman-filter/" TargetMode="External"/><Relationship Id="rId4" Type="http://schemas.openxmlformats.org/officeDocument/2006/relationships/hyperlink" Target="https://ieeexplore.ieee.org/document/7161621" TargetMode="External"/><Relationship Id="rId5" Type="http://schemas.openxmlformats.org/officeDocument/2006/relationships/hyperlink" Target="https://www.cs.montana.edu/techreports/1314/Le.pdf" TargetMode="External"/><Relationship Id="rId6" Type="http://schemas.openxmlformats.org/officeDocument/2006/relationships/hyperlink" Target="https://www.youtube.com/watch?v=GDBgjarx1FY" TargetMode="External"/><Relationship Id="rId7" Type="http://schemas.openxmlformats.org/officeDocument/2006/relationships/hyperlink" Target="https://www.youtube.com/watch?v=nt3D26lrkho" TargetMode="External"/><Relationship Id="rId8" Type="http://schemas.openxmlformats.org/officeDocument/2006/relationships/hyperlink" Target="https://www.youtube.com/watch?v=QuUxHIVUoaY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Relationship Id="rId4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468300" y="760750"/>
            <a:ext cx="8207400" cy="273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Vehicle Counting Method</a:t>
            </a:r>
            <a:endParaRPr b="1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rPr>
              <a:t>Based</a:t>
            </a:r>
            <a:r>
              <a:rPr b="1" lang="en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rPr>
              <a:t> </a:t>
            </a:r>
            <a:r>
              <a:rPr lang="en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rPr>
              <a:t>on </a:t>
            </a:r>
            <a:r>
              <a:rPr lang="en">
                <a:latin typeface="Mulish"/>
                <a:ea typeface="Mulish"/>
                <a:cs typeface="Mulish"/>
                <a:sym typeface="Mulish"/>
              </a:rPr>
              <a:t>Digital Image Processing Algorithms</a:t>
            </a:r>
            <a:br>
              <a:rPr lang="en">
                <a:latin typeface="Mulish"/>
                <a:ea typeface="Mulish"/>
                <a:cs typeface="Mulish"/>
                <a:sym typeface="Mulish"/>
              </a:rPr>
            </a:br>
            <a:endParaRPr sz="241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55">
                <a:latin typeface="Mulish"/>
                <a:ea typeface="Mulish"/>
                <a:cs typeface="Mulish"/>
                <a:sym typeface="Mulish"/>
              </a:rPr>
              <a:t>Repo URL: [</a:t>
            </a:r>
            <a:r>
              <a:rPr lang="en" sz="1755" u="sng">
                <a:solidFill>
                  <a:srgbClr val="0000FF"/>
                </a:solidFill>
                <a:latin typeface="Mulish"/>
                <a:ea typeface="Mulish"/>
                <a:cs typeface="Mulish"/>
                <a:sym typeface="Mulish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Repo</a:t>
            </a:r>
            <a:r>
              <a:rPr lang="en" sz="1755">
                <a:latin typeface="Mulish"/>
                <a:ea typeface="Mulish"/>
                <a:cs typeface="Mulish"/>
                <a:sym typeface="Mulish"/>
              </a:rPr>
              <a:t>]</a:t>
            </a:r>
            <a:endParaRPr sz="1755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4168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  <a:latin typeface="Mulish"/>
                <a:ea typeface="Mulish"/>
                <a:cs typeface="Mulish"/>
                <a:sym typeface="Mulish"/>
              </a:rPr>
              <a:t>Monsoon 2021 </a:t>
            </a:r>
            <a:endParaRPr>
              <a:solidFill>
                <a:srgbClr val="EFEFEF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512700" y="3768450"/>
            <a:ext cx="537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3F3F3"/>
                </a:solidFill>
                <a:latin typeface="Mulish"/>
                <a:ea typeface="Mulish"/>
                <a:cs typeface="Mulish"/>
                <a:sym typeface="Mulish"/>
              </a:rPr>
              <a:t>DIGITAL IMAGE PROCESSING - CS7.404.M21</a:t>
            </a:r>
            <a:endParaRPr sz="1800">
              <a:solidFill>
                <a:srgbClr val="F3F3F3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2571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00">
                <a:latin typeface="Mulish"/>
                <a:ea typeface="Mulish"/>
                <a:cs typeface="Mulish"/>
                <a:sym typeface="Mulish"/>
              </a:rPr>
              <a:t>Motion Analysis</a:t>
            </a:r>
            <a:endParaRPr b="1" sz="2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636475"/>
            <a:ext cx="4260300" cy="34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Took differences of  frames by subtracting two sequential pair of generated binary images.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00">
                <a:latin typeface="Playfair Display"/>
                <a:ea typeface="Playfair Display"/>
                <a:cs typeface="Playfair Display"/>
                <a:sym typeface="Playfair Display"/>
              </a:rPr>
              <a:t>BI ( S (F</a:t>
            </a:r>
            <a:r>
              <a:rPr b="1" baseline="-25000" lang="en" sz="1500">
                <a:latin typeface="Playfair Display"/>
                <a:ea typeface="Playfair Display"/>
                <a:cs typeface="Playfair Display"/>
                <a:sym typeface="Playfair Display"/>
              </a:rPr>
              <a:t>n-1</a:t>
            </a:r>
            <a:r>
              <a:rPr b="1" lang="en" sz="1500">
                <a:latin typeface="Playfair Display"/>
                <a:ea typeface="Playfair Display"/>
                <a:cs typeface="Playfair Display"/>
                <a:sym typeface="Playfair Display"/>
              </a:rPr>
              <a:t>) ∩ S (F</a:t>
            </a:r>
            <a:r>
              <a:rPr b="1" baseline="-25000" lang="en" sz="1500">
                <a:latin typeface="Playfair Display"/>
                <a:ea typeface="Playfair Display"/>
                <a:cs typeface="Playfair Display"/>
                <a:sym typeface="Playfair Display"/>
              </a:rPr>
              <a:t>n</a:t>
            </a:r>
            <a:r>
              <a:rPr b="1" lang="en" sz="1500">
                <a:latin typeface="Playfair Display"/>
                <a:ea typeface="Playfair Display"/>
                <a:cs typeface="Playfair Display"/>
                <a:sym typeface="Playfair Display"/>
              </a:rPr>
              <a:t>) ) – BI( S (F</a:t>
            </a:r>
            <a:r>
              <a:rPr b="1" baseline="-25000" lang="en" sz="1500">
                <a:latin typeface="Playfair Display"/>
                <a:ea typeface="Playfair Display"/>
                <a:cs typeface="Playfair Display"/>
                <a:sym typeface="Playfair Display"/>
              </a:rPr>
              <a:t>n</a:t>
            </a:r>
            <a:r>
              <a:rPr b="1" lang="en" sz="1500">
                <a:latin typeface="Playfair Display"/>
                <a:ea typeface="Playfair Display"/>
                <a:cs typeface="Playfair Display"/>
                <a:sym typeface="Playfair Display"/>
              </a:rPr>
              <a:t>) ∩ S (F</a:t>
            </a:r>
            <a:r>
              <a:rPr b="1" baseline="-25000" lang="en" sz="1500">
                <a:latin typeface="Playfair Display"/>
                <a:ea typeface="Playfair Display"/>
                <a:cs typeface="Playfair Display"/>
                <a:sym typeface="Playfair Display"/>
              </a:rPr>
              <a:t>n+1</a:t>
            </a:r>
            <a:r>
              <a:rPr b="1" lang="en" sz="1500">
                <a:latin typeface="Playfair Display"/>
                <a:ea typeface="Playfair Display"/>
                <a:cs typeface="Playfair Display"/>
                <a:sym typeface="Playfair Display"/>
              </a:rPr>
              <a:t>) )</a:t>
            </a:r>
            <a:endParaRPr sz="15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28" name="Google Shape;128;p22"/>
          <p:cNvSpPr txBox="1"/>
          <p:nvPr>
            <p:ph idx="4294967295" type="body"/>
          </p:nvPr>
        </p:nvSpPr>
        <p:spPr>
          <a:xfrm>
            <a:off x="4571975" y="1636475"/>
            <a:ext cx="4260300" cy="33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Background is constructed in  the config step using “moving average method”.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Thresholding is applied on frame differences to obtain binary image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Iterative dilation followed by closing operation is performed on the difference image to better segment the vehicle and find contours on it.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29" name="Google Shape;129;p22"/>
          <p:cNvSpPr txBox="1"/>
          <p:nvPr/>
        </p:nvSpPr>
        <p:spPr>
          <a:xfrm>
            <a:off x="1443800" y="1007100"/>
            <a:ext cx="1967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Proposed In Paper 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5796200" y="1007100"/>
            <a:ext cx="1967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Modification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/>
        </p:nvSpPr>
        <p:spPr>
          <a:xfrm>
            <a:off x="3420900" y="342900"/>
            <a:ext cx="2302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Mulish"/>
                <a:ea typeface="Mulish"/>
                <a:cs typeface="Mulish"/>
                <a:sym typeface="Mulish"/>
              </a:rPr>
              <a:t>Modification </a:t>
            </a:r>
            <a:endParaRPr sz="2400">
              <a:solidFill>
                <a:schemeClr val="dk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1284000" y="3976150"/>
            <a:ext cx="4728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Background</a:t>
            </a:r>
            <a:r>
              <a:rPr b="1" i="1" lang="en" sz="13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construction </a:t>
            </a:r>
            <a:r>
              <a:rPr b="1" i="1" lang="en" sz="13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with</a:t>
            </a:r>
            <a:r>
              <a:rPr b="1" i="1" lang="en" sz="13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moving averages</a:t>
            </a:r>
            <a:endParaRPr b="1" i="1" sz="13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9175" y="897000"/>
            <a:ext cx="6185651" cy="311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253875" y="102213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00">
                <a:latin typeface="Mulish"/>
                <a:ea typeface="Mulish"/>
                <a:cs typeface="Mulish"/>
                <a:sym typeface="Mulish"/>
              </a:rPr>
              <a:t>Vehicle Tracking:</a:t>
            </a:r>
            <a:endParaRPr b="1" sz="24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69575" y="1241188"/>
            <a:ext cx="4324500" cy="38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Kalman filter can optimally estimate the current position of each vehicle and also predict the location of vehicles in future video frames which helps us to track vehicles.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For each moving object a Kalman filter is assigned essentially to estimate &amp; track the vehicles as well as minimize noises.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And the number of kalman filter generated equals total counts of vehicles.</a:t>
            </a:r>
            <a:endParaRPr sz="15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44" name="Google Shape;144;p24"/>
          <p:cNvSpPr txBox="1"/>
          <p:nvPr>
            <p:ph idx="4294967295" type="body"/>
          </p:nvPr>
        </p:nvSpPr>
        <p:spPr>
          <a:xfrm>
            <a:off x="4693950" y="1241200"/>
            <a:ext cx="4080600" cy="3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Background generated from “moving average” method is subtracted from the  current frame to produce crisp shape of moving entities. 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Using this information, through nearest neighbor trick we can track the vehicles as a result kalman filtering is no longer needed.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b="1" lang="en" sz="1500">
                <a:highlight>
                  <a:srgbClr val="FFFFFF"/>
                </a:highlight>
                <a:latin typeface="Mulish"/>
                <a:ea typeface="Mulish"/>
                <a:cs typeface="Mulish"/>
                <a:sym typeface="Mulish"/>
              </a:rPr>
              <a:t>Pros:</a:t>
            </a:r>
            <a:endParaRPr b="1" sz="1500">
              <a:highlight>
                <a:srgbClr val="FFFFFF"/>
              </a:highlight>
              <a:latin typeface="Mulish"/>
              <a:ea typeface="Mulish"/>
              <a:cs typeface="Mulish"/>
              <a:sym typeface="Mulish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lish"/>
              <a:buChar char="○"/>
            </a:pPr>
            <a:r>
              <a:rPr lang="en">
                <a:latin typeface="Mulish"/>
                <a:ea typeface="Mulish"/>
                <a:cs typeface="Mulish"/>
                <a:sym typeface="Mulish"/>
              </a:rPr>
              <a:t>Performs well on curved roads.</a:t>
            </a:r>
            <a:endParaRPr>
              <a:latin typeface="Mulish"/>
              <a:ea typeface="Mulish"/>
              <a:cs typeface="Mulish"/>
              <a:sym typeface="Mulish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ulish"/>
              <a:buChar char="○"/>
            </a:pPr>
            <a:r>
              <a:rPr lang="en">
                <a:latin typeface="Mulish"/>
                <a:ea typeface="Mulish"/>
                <a:cs typeface="Mulish"/>
                <a:sym typeface="Mulish"/>
              </a:rPr>
              <a:t>Enhances our performance by reducing computation time.</a:t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1385975" y="810088"/>
            <a:ext cx="2144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Proposed In Paper 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46" name="Google Shape;146;p24"/>
          <p:cNvSpPr txBox="1"/>
          <p:nvPr/>
        </p:nvSpPr>
        <p:spPr>
          <a:xfrm>
            <a:off x="5750700" y="810100"/>
            <a:ext cx="1967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Modification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68775"/>
            <a:ext cx="8520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300">
                <a:latin typeface="Mulish"/>
                <a:ea typeface="Mulish"/>
                <a:cs typeface="Mulish"/>
                <a:sym typeface="Mulish"/>
              </a:rPr>
              <a:t>Improved</a:t>
            </a:r>
            <a:r>
              <a:rPr b="1" lang="en" sz="3300">
                <a:latin typeface="Mulish"/>
                <a:ea typeface="Mulish"/>
                <a:cs typeface="Mulish"/>
                <a:sym typeface="Mulish"/>
              </a:rPr>
              <a:t> Version</a:t>
            </a:r>
            <a:endParaRPr b="1" sz="33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311700" y="1355750"/>
            <a:ext cx="8520600" cy="21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Mulish"/>
                <a:ea typeface="Mulish"/>
                <a:cs typeface="Mulish"/>
                <a:sym typeface="Mulish"/>
              </a:rPr>
              <a:t>Nearest Neighbor trick:</a:t>
            </a:r>
            <a:br>
              <a:rPr b="1" lang="en" sz="1600">
                <a:latin typeface="Mulish"/>
                <a:ea typeface="Mulish"/>
                <a:cs typeface="Mulish"/>
                <a:sym typeface="Mulish"/>
              </a:rPr>
            </a:br>
            <a:endParaRPr b="1" sz="1600"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As name suggest, we track the vehicle by “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connecting the bounding boxes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“.</a:t>
            </a: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endParaRPr sz="1600"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Exploiting 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the 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continuity of moving vehicle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one can assert that at t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ime-step “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t+1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” the  bounding box must have moved by some 𝞊 (&gt; 0) distance than at time-step “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t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”.</a:t>
            </a:r>
            <a:endParaRPr sz="1600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/>
        </p:nvSpPr>
        <p:spPr>
          <a:xfrm>
            <a:off x="1199960" y="452238"/>
            <a:ext cx="2256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Proposed In Paper 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58" name="Google Shape;158;p26"/>
          <p:cNvSpPr txBox="1"/>
          <p:nvPr/>
        </p:nvSpPr>
        <p:spPr>
          <a:xfrm>
            <a:off x="5750022" y="452238"/>
            <a:ext cx="2069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Modification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59" name="Google Shape;159;p26"/>
          <p:cNvSpPr txBox="1"/>
          <p:nvPr/>
        </p:nvSpPr>
        <p:spPr>
          <a:xfrm>
            <a:off x="499725" y="3961753"/>
            <a:ext cx="365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rgbClr val="666666"/>
                </a:solidFill>
                <a:latin typeface="Mulish"/>
                <a:ea typeface="Mulish"/>
                <a:cs typeface="Mulish"/>
                <a:sym typeface="Mulish"/>
              </a:rPr>
              <a:t>Vehicle detection using methods proposed in paper.</a:t>
            </a:r>
            <a:endParaRPr b="1" i="1" sz="1200">
              <a:solidFill>
                <a:srgbClr val="666666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956684" y="3961753"/>
            <a:ext cx="365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rgbClr val="666666"/>
                </a:solidFill>
                <a:latin typeface="Mulish"/>
                <a:ea typeface="Mulish"/>
                <a:cs typeface="Mulish"/>
                <a:sym typeface="Mulish"/>
              </a:rPr>
              <a:t>Vehicle detection using improved method with background subtraction.</a:t>
            </a:r>
            <a:endParaRPr b="1" i="1" sz="1200">
              <a:solidFill>
                <a:srgbClr val="666666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800" y="1189198"/>
            <a:ext cx="3875925" cy="268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8050" y="1189200"/>
            <a:ext cx="4162038" cy="268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311700" y="68775"/>
            <a:ext cx="8520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300">
                <a:latin typeface="Mulish"/>
                <a:ea typeface="Mulish"/>
                <a:cs typeface="Mulish"/>
                <a:sym typeface="Mulish"/>
              </a:rPr>
              <a:t>Issues</a:t>
            </a:r>
            <a:r>
              <a:rPr b="1" lang="en" sz="3300">
                <a:latin typeface="Mulish"/>
                <a:ea typeface="Mulish"/>
                <a:cs typeface="Mulish"/>
                <a:sym typeface="Mulish"/>
              </a:rPr>
              <a:t>:</a:t>
            </a:r>
            <a:endParaRPr b="1" sz="33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11700" y="873150"/>
            <a:ext cx="8680800" cy="40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AutoNum type="arabicPeriod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Taking 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intersection of Edge Images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(due to Sobel) looses vehicle information.</a:t>
            </a: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endParaRPr sz="1600"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69" name="Google Shape;1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9362" y="1598776"/>
            <a:ext cx="7025501" cy="256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/>
          <p:nvPr/>
        </p:nvSpPr>
        <p:spPr>
          <a:xfrm>
            <a:off x="1283050" y="1691800"/>
            <a:ext cx="1374000" cy="447600"/>
          </a:xfrm>
          <a:prstGeom prst="wedgeRectCallout">
            <a:avLst>
              <a:gd fmla="val 23546" name="adj1"/>
              <a:gd fmla="val 81909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time = t-1</a:t>
            </a:r>
            <a:endParaRPr/>
          </a:p>
        </p:txBody>
      </p:sp>
      <p:sp>
        <p:nvSpPr>
          <p:cNvPr id="171" name="Google Shape;171;p27"/>
          <p:cNvSpPr/>
          <p:nvPr/>
        </p:nvSpPr>
        <p:spPr>
          <a:xfrm>
            <a:off x="4572000" y="1691725"/>
            <a:ext cx="1089900" cy="447600"/>
          </a:xfrm>
          <a:prstGeom prst="wedgeRectCallout">
            <a:avLst>
              <a:gd fmla="val -31943" name="adj1"/>
              <a:gd fmla="val 76849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time = 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9250" y="239164"/>
            <a:ext cx="6025501" cy="466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/>
          <p:nvPr/>
        </p:nvSpPr>
        <p:spPr>
          <a:xfrm>
            <a:off x="170325" y="3815075"/>
            <a:ext cx="1294200" cy="953700"/>
          </a:xfrm>
          <a:prstGeom prst="wedgeRoundRectCallout">
            <a:avLst>
              <a:gd fmla="val 164067" name="adj1"/>
              <a:gd fmla="val -29763" name="adj2"/>
              <a:gd fmla="val 0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Vehicles almost disappear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idx="1" type="body"/>
          </p:nvPr>
        </p:nvSpPr>
        <p:spPr>
          <a:xfrm>
            <a:off x="231600" y="203250"/>
            <a:ext cx="8680800" cy="13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AutoNum type="arabicPeriod" startAt="2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Even if we avoid taking intersection of edge images, s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ubtracting the forward sequential pair (i.e., Nth and (N+1)th) from backward one (i.e., Nth and (N-1)th) tends to produce two disconnected components.</a:t>
            </a:r>
            <a:endParaRPr sz="1500"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83" name="Google Shape;18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0476" y="1538250"/>
            <a:ext cx="4406983" cy="343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9"/>
          <p:cNvSpPr/>
          <p:nvPr/>
        </p:nvSpPr>
        <p:spPr>
          <a:xfrm>
            <a:off x="685800" y="3728150"/>
            <a:ext cx="1445100" cy="558000"/>
          </a:xfrm>
          <a:prstGeom prst="wedgeRoundRectCallout">
            <a:avLst>
              <a:gd fmla="val 73829" name="adj1"/>
              <a:gd fmla="val 53069" name="adj2"/>
              <a:gd fmla="val 0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16500000" dist="19050">
              <a:srgbClr val="000000">
                <a:alpha val="1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N-2 and N-1</a:t>
            </a:r>
            <a:endParaRPr/>
          </a:p>
        </p:txBody>
      </p:sp>
      <p:sp>
        <p:nvSpPr>
          <p:cNvPr id="185" name="Google Shape;185;p29"/>
          <p:cNvSpPr/>
          <p:nvPr/>
        </p:nvSpPr>
        <p:spPr>
          <a:xfrm>
            <a:off x="7098300" y="3728150"/>
            <a:ext cx="1814100" cy="558000"/>
          </a:xfrm>
          <a:prstGeom prst="wedgeRoundRectCallout">
            <a:avLst>
              <a:gd fmla="val -62621" name="adj1"/>
              <a:gd fmla="val 24583" name="adj2"/>
              <a:gd fmla="val 0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16500000" dist="19050">
              <a:srgbClr val="000000">
                <a:alpha val="1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and N-1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idx="1" type="body"/>
          </p:nvPr>
        </p:nvSpPr>
        <p:spPr>
          <a:xfrm>
            <a:off x="231600" y="203250"/>
            <a:ext cx="8680800" cy="11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AutoNum type="arabicPeriod" startAt="3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Rectifying previous issues seems to work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somewhat better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. But, with initial 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coordinates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of bounding boxes 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(say, upto five)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, the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Kalman Filter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is unable to predict or estimate the correct position of bounding box in long run.</a:t>
            </a:r>
            <a:endParaRPr sz="1500"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191" name="Google Shape;1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7076" y="1305750"/>
            <a:ext cx="5089850" cy="369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/>
          <p:nvPr>
            <p:ph type="title"/>
          </p:nvPr>
        </p:nvSpPr>
        <p:spPr>
          <a:xfrm>
            <a:off x="311700" y="159600"/>
            <a:ext cx="8520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00">
                <a:latin typeface="Mulish"/>
                <a:ea typeface="Mulish"/>
                <a:cs typeface="Mulish"/>
                <a:sym typeface="Mulish"/>
              </a:rPr>
              <a:t>Solutions</a:t>
            </a:r>
            <a:endParaRPr b="1" sz="2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97" name="Google Shape;197;p31"/>
          <p:cNvSpPr txBox="1"/>
          <p:nvPr>
            <p:ph idx="1" type="body"/>
          </p:nvPr>
        </p:nvSpPr>
        <p:spPr>
          <a:xfrm>
            <a:off x="311700" y="873150"/>
            <a:ext cx="8680800" cy="40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Instead of edge differencing, take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absolute difference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of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t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and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(t-1)th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 gray-scale frames to perform background subtraction               Apply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thresholding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to obtain binary frame with unwanted noises 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removed.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3238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Perform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Dilation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to fill up any background holes that may cause discontinuity in our required component.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3238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Provide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(t-1)th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time-step coordinate to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Kalman Filter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helps updating the the transition matrix,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F</a:t>
            </a:r>
            <a:r>
              <a:rPr b="1" baseline="-25000" lang="en" sz="1500">
                <a:latin typeface="Mulish"/>
                <a:ea typeface="Mulish"/>
                <a:cs typeface="Mulish"/>
                <a:sym typeface="Mulish"/>
              </a:rPr>
              <a:t>t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, and measurement matrix,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H</a:t>
            </a:r>
            <a:r>
              <a:rPr b="1" baseline="-25000" lang="en" sz="1500">
                <a:latin typeface="Mulish"/>
                <a:ea typeface="Mulish"/>
                <a:cs typeface="Mulish"/>
                <a:sym typeface="Mulish"/>
              </a:rPr>
              <a:t>t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. that helps in estimating the the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t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time-step bounding-box coordinates accurately.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3238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Plus, tuning </a:t>
            </a:r>
            <a:r>
              <a:rPr b="1" lang="en" sz="1500">
                <a:latin typeface="Mulish"/>
                <a:ea typeface="Mulish"/>
                <a:cs typeface="Mulish"/>
                <a:sym typeface="Mulish"/>
              </a:rPr>
              <a:t>thresholds </a:t>
            </a:r>
            <a:r>
              <a:rPr lang="en" sz="1500">
                <a:latin typeface="Mulish"/>
                <a:ea typeface="Mulish"/>
                <a:cs typeface="Mulish"/>
                <a:sym typeface="Mulish"/>
              </a:rPr>
              <a:t> for bounding-boxes area ends up giving better results.</a:t>
            </a:r>
            <a:endParaRPr sz="1500">
              <a:latin typeface="Mulish"/>
              <a:ea typeface="Mulish"/>
              <a:cs typeface="Mulish"/>
              <a:sym typeface="Mulish"/>
            </a:endParaRPr>
          </a:p>
        </p:txBody>
      </p:sp>
      <p:cxnSp>
        <p:nvCxnSpPr>
          <p:cNvPr id="198" name="Google Shape;198;p31"/>
          <p:cNvCxnSpPr/>
          <p:nvPr/>
        </p:nvCxnSpPr>
        <p:spPr>
          <a:xfrm>
            <a:off x="3787975" y="1385875"/>
            <a:ext cx="572100" cy="1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265500" y="1718250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Mulish"/>
                <a:ea typeface="Mulish"/>
                <a:cs typeface="Mulish"/>
                <a:sym typeface="Mulish"/>
              </a:rPr>
              <a:t>Primage Imocessors</a:t>
            </a:r>
            <a:endParaRPr b="1" sz="3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67" name="Google Shape;67;p14"/>
          <p:cNvSpPr txBox="1"/>
          <p:nvPr>
            <p:ph idx="2" type="body"/>
          </p:nvPr>
        </p:nvSpPr>
        <p:spPr>
          <a:xfrm>
            <a:off x="4632550" y="724200"/>
            <a:ext cx="43374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ulish"/>
              <a:buChar char="●"/>
            </a:pPr>
            <a:r>
              <a:rPr lang="en">
                <a:latin typeface="Mulish"/>
                <a:ea typeface="Mulish"/>
                <a:cs typeface="Mulish"/>
                <a:sym typeface="Mulish"/>
              </a:rPr>
              <a:t>Aditya (MS)              (</a:t>
            </a:r>
            <a:r>
              <a:rPr lang="en">
                <a:latin typeface="Mulish"/>
                <a:ea typeface="Mulish"/>
                <a:cs typeface="Mulish"/>
                <a:sym typeface="Mulish"/>
              </a:rPr>
              <a:t>2021701010</a:t>
            </a:r>
            <a:r>
              <a:rPr lang="en">
                <a:latin typeface="Mulish"/>
                <a:ea typeface="Mulish"/>
                <a:cs typeface="Mulish"/>
                <a:sym typeface="Mulish"/>
              </a:rPr>
              <a:t>)</a:t>
            </a:r>
            <a:endParaRPr>
              <a:latin typeface="Mulish"/>
              <a:ea typeface="Mulish"/>
              <a:cs typeface="Mulish"/>
              <a:sym typeface="Mulis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ulish"/>
              <a:buChar char="●"/>
            </a:pPr>
            <a:r>
              <a:rPr lang="en">
                <a:latin typeface="Mulish"/>
                <a:ea typeface="Mulish"/>
                <a:cs typeface="Mulish"/>
                <a:sym typeface="Mulish"/>
              </a:rPr>
              <a:t>Bhoomeendra (MS) </a:t>
            </a:r>
            <a:r>
              <a:rPr lang="en">
                <a:latin typeface="Mulish"/>
                <a:ea typeface="Mulish"/>
                <a:cs typeface="Mulish"/>
                <a:sym typeface="Mulish"/>
              </a:rPr>
              <a:t>(2021701037)</a:t>
            </a:r>
            <a:endParaRPr>
              <a:latin typeface="Mulish"/>
              <a:ea typeface="Mulish"/>
              <a:cs typeface="Mulish"/>
              <a:sym typeface="Mulis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ulish"/>
              <a:buChar char="●"/>
            </a:pPr>
            <a:r>
              <a:rPr lang="en">
                <a:latin typeface="Mulish"/>
                <a:ea typeface="Mulish"/>
                <a:cs typeface="Mulish"/>
                <a:sym typeface="Mulish"/>
              </a:rPr>
              <a:t>Dhruv (MS)               </a:t>
            </a:r>
            <a:r>
              <a:rPr lang="en">
                <a:latin typeface="Mulish"/>
                <a:ea typeface="Mulish"/>
                <a:cs typeface="Mulish"/>
                <a:sym typeface="Mulish"/>
              </a:rPr>
              <a:t>(2021701021)</a:t>
            </a:r>
            <a:endParaRPr>
              <a:latin typeface="Mulish"/>
              <a:ea typeface="Mulish"/>
              <a:cs typeface="Mulish"/>
              <a:sym typeface="Mulis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ulish"/>
              <a:buChar char="●"/>
            </a:pPr>
            <a:r>
              <a:rPr lang="en">
                <a:latin typeface="Mulish"/>
                <a:ea typeface="Mulish"/>
                <a:cs typeface="Mulish"/>
                <a:sym typeface="Mulish"/>
              </a:rPr>
              <a:t>Prateek (MS)            </a:t>
            </a:r>
            <a:r>
              <a:rPr lang="en">
                <a:latin typeface="Mulish"/>
                <a:ea typeface="Mulish"/>
                <a:cs typeface="Mulish"/>
                <a:sym typeface="Mulish"/>
              </a:rPr>
              <a:t>(2021701009)</a:t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5325150" y="3715450"/>
            <a:ext cx="3065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ulish"/>
                <a:ea typeface="Mulish"/>
                <a:cs typeface="Mulish"/>
                <a:sym typeface="Mulish"/>
              </a:rPr>
              <a:t>TA: Anushree Korturti</a:t>
            </a:r>
            <a:endParaRPr sz="1800">
              <a:solidFill>
                <a:schemeClr val="lt1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>
            <p:ph type="title"/>
          </p:nvPr>
        </p:nvSpPr>
        <p:spPr>
          <a:xfrm>
            <a:off x="311700" y="3051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00">
                <a:latin typeface="Mulish"/>
                <a:ea typeface="Mulish"/>
                <a:cs typeface="Mulish"/>
                <a:sym typeface="Mulish"/>
              </a:rPr>
              <a:t>Classification Criteria:</a:t>
            </a:r>
            <a:endParaRPr b="1" sz="24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04" name="Google Shape;204;p32"/>
          <p:cNvSpPr txBox="1"/>
          <p:nvPr>
            <p:ph idx="1" type="body"/>
          </p:nvPr>
        </p:nvSpPr>
        <p:spPr>
          <a:xfrm>
            <a:off x="369600" y="1324125"/>
            <a:ext cx="8404800" cy="33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On the basis of vehicle size, we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classify them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into 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4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types: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</a:t>
            </a: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endParaRPr sz="1600">
              <a:latin typeface="Mulish"/>
              <a:ea typeface="Mulish"/>
              <a:cs typeface="Mulish"/>
              <a:sym typeface="Mulish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○"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Type 1 (Bicycle, MotorCycle)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○"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Type 2 (Car)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○"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Type 3 (Pickup, Minibus)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○"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Type 4 (Buses, Trucks, Trailers)</a:t>
            </a:r>
            <a:br>
              <a:rPr b="1" lang="en" sz="1600">
                <a:latin typeface="Mulish"/>
                <a:ea typeface="Mulish"/>
                <a:cs typeface="Mulish"/>
                <a:sym typeface="Mulish"/>
              </a:rPr>
            </a:br>
            <a:endParaRPr b="1" sz="1600"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Extreme case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: For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a partially captured vehicle, initially it maybe  mis-classified but it is handled later as we consider the largest area till the vehicle is in the frame.</a:t>
            </a:r>
            <a:endParaRPr sz="1600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 txBox="1"/>
          <p:nvPr>
            <p:ph type="title"/>
          </p:nvPr>
        </p:nvSpPr>
        <p:spPr>
          <a:xfrm>
            <a:off x="311700" y="2270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00">
                <a:latin typeface="Mulish"/>
                <a:ea typeface="Mulish"/>
                <a:cs typeface="Mulish"/>
                <a:sym typeface="Mulish"/>
              </a:rPr>
              <a:t>Counting:</a:t>
            </a:r>
            <a:endParaRPr b="1" sz="24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10" name="Google Shape;210;p33"/>
          <p:cNvSpPr txBox="1"/>
          <p:nvPr>
            <p:ph idx="1" type="body"/>
          </p:nvPr>
        </p:nvSpPr>
        <p:spPr>
          <a:xfrm>
            <a:off x="427400" y="1379300"/>
            <a:ext cx="8404800" cy="23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83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26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Ground Truth values for each 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group of vehicles are “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manually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” counted from a given video.</a:t>
            </a: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endParaRPr sz="1600">
              <a:latin typeface="Mulish"/>
              <a:ea typeface="Mulish"/>
              <a:cs typeface="Mulish"/>
              <a:sym typeface="Mulish"/>
            </a:endParaRPr>
          </a:p>
          <a:p>
            <a:pPr indent="-33183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26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F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urther,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w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hen an untracked vehicle enters the “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detection zone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” it is added to the total count as well as classified into one of the mentioned groups by 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updating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the count of that particular 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category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.</a:t>
            </a:r>
            <a:endParaRPr sz="1600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type="title"/>
          </p:nvPr>
        </p:nvSpPr>
        <p:spPr>
          <a:xfrm>
            <a:off x="311700" y="1633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00">
                <a:latin typeface="Mulish"/>
                <a:ea typeface="Mulish"/>
                <a:cs typeface="Mulish"/>
                <a:sym typeface="Mulish"/>
              </a:rPr>
              <a:t>GUI</a:t>
            </a:r>
            <a:endParaRPr b="1" sz="2600"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216" name="Google Shape;21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28950"/>
            <a:ext cx="8839201" cy="36907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type="title"/>
          </p:nvPr>
        </p:nvSpPr>
        <p:spPr>
          <a:xfrm>
            <a:off x="360700" y="379088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Analysis &amp; Results:</a:t>
            </a:r>
            <a:endParaRPr b="1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22" name="Google Shape;222;p35"/>
          <p:cNvSpPr txBox="1"/>
          <p:nvPr/>
        </p:nvSpPr>
        <p:spPr>
          <a:xfrm>
            <a:off x="1312825" y="1208575"/>
            <a:ext cx="1965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solidFill>
                  <a:srgbClr val="666666"/>
                </a:solidFill>
                <a:latin typeface="Mulish"/>
                <a:ea typeface="Mulish"/>
                <a:cs typeface="Mulish"/>
                <a:sym typeface="Mulish"/>
              </a:rPr>
              <a:t>Paper Implementation</a:t>
            </a:r>
            <a:endParaRPr b="1" i="1" sz="1300">
              <a:solidFill>
                <a:srgbClr val="666666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23" name="Google Shape;223;p35"/>
          <p:cNvSpPr txBox="1"/>
          <p:nvPr/>
        </p:nvSpPr>
        <p:spPr>
          <a:xfrm>
            <a:off x="6036925" y="1143650"/>
            <a:ext cx="1574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solidFill>
                  <a:srgbClr val="666666"/>
                </a:solidFill>
                <a:latin typeface="Mulish"/>
                <a:ea typeface="Mulish"/>
                <a:cs typeface="Mulish"/>
                <a:sym typeface="Mulish"/>
              </a:rPr>
              <a:t>Improved Version</a:t>
            </a:r>
            <a:endParaRPr b="1" i="1" sz="1300">
              <a:solidFill>
                <a:srgbClr val="666666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graphicFrame>
        <p:nvGraphicFramePr>
          <p:cNvPr id="224" name="Google Shape;224;p35"/>
          <p:cNvGraphicFramePr/>
          <p:nvPr/>
        </p:nvGraphicFramePr>
        <p:xfrm>
          <a:off x="2434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{61271F93-3A28-4657-97A2-2B3860ACCFB9}</a:tableStyleId>
              </a:tblPr>
              <a:tblGrid>
                <a:gridCol w="1546950"/>
                <a:gridCol w="1546950"/>
                <a:gridCol w="1009950"/>
              </a:tblGrid>
              <a:tr h="882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Actual vehicle passed 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Counted number of vehicles by the method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Number of errors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4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18.18%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25" name="Google Shape;225;p35"/>
          <p:cNvGraphicFramePr/>
          <p:nvPr/>
        </p:nvGraphicFramePr>
        <p:xfrm>
          <a:off x="4571988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{61271F93-3A28-4657-97A2-2B3860ACCFB9}</a:tableStyleId>
              </a:tblPr>
              <a:tblGrid>
                <a:gridCol w="1533175"/>
                <a:gridCol w="1533175"/>
                <a:gridCol w="1391225"/>
              </a:tblGrid>
              <a:tr h="882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Actual vehicle passed </a:t>
                      </a:r>
                      <a:endParaRPr b="1" sz="1200"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Counted number of vehicles by the method</a:t>
                      </a:r>
                      <a:endParaRPr b="1" sz="1200"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Number of errors</a:t>
                      </a:r>
                      <a:endParaRPr b="1" sz="1200"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4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44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42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4.54%</a:t>
                      </a:r>
                      <a:endParaRPr/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26" name="Google Shape;226;p35"/>
          <p:cNvSpPr txBox="1"/>
          <p:nvPr/>
        </p:nvSpPr>
        <p:spPr>
          <a:xfrm>
            <a:off x="1635025" y="760750"/>
            <a:ext cx="65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6"/>
          <p:cNvSpPr txBox="1"/>
          <p:nvPr/>
        </p:nvSpPr>
        <p:spPr>
          <a:xfrm>
            <a:off x="1115475" y="1262725"/>
            <a:ext cx="29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Type 1   Type 2   Type 3    Type 4</a:t>
            </a:r>
            <a:endParaRPr b="1">
              <a:latin typeface="Mulish"/>
              <a:ea typeface="Mulish"/>
              <a:cs typeface="Mulish"/>
              <a:sym typeface="Mulish"/>
            </a:endParaRPr>
          </a:p>
        </p:txBody>
      </p:sp>
      <p:graphicFrame>
        <p:nvGraphicFramePr>
          <p:cNvPr id="232" name="Google Shape;232;p36"/>
          <p:cNvGraphicFramePr/>
          <p:nvPr/>
        </p:nvGraphicFramePr>
        <p:xfrm>
          <a:off x="1188925" y="1687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{61271F93-3A28-4657-97A2-2B3860ACCFB9}</a:tableStyleId>
              </a:tblPr>
              <a:tblGrid>
                <a:gridCol w="746650"/>
                <a:gridCol w="746650"/>
                <a:gridCol w="746650"/>
                <a:gridCol w="746575"/>
              </a:tblGrid>
              <a:tr h="426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1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6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2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25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6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1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10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6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2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3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6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8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3" name="Google Shape;233;p36"/>
          <p:cNvSpPr txBox="1"/>
          <p:nvPr/>
        </p:nvSpPr>
        <p:spPr>
          <a:xfrm>
            <a:off x="1902775" y="936000"/>
            <a:ext cx="117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Prediction </a:t>
            </a:r>
            <a:endParaRPr b="1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34" name="Google Shape;234;p36"/>
          <p:cNvSpPr txBox="1"/>
          <p:nvPr/>
        </p:nvSpPr>
        <p:spPr>
          <a:xfrm>
            <a:off x="429625" y="1691350"/>
            <a:ext cx="759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Type 1</a:t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Type 2</a:t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Type 3</a:t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Type 4</a:t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Noise</a:t>
            </a:r>
            <a:endParaRPr b="1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35" name="Google Shape;235;p36"/>
          <p:cNvSpPr txBox="1"/>
          <p:nvPr/>
        </p:nvSpPr>
        <p:spPr>
          <a:xfrm rot="-5400000">
            <a:off x="-590975" y="2351725"/>
            <a:ext cx="16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Ground Truth</a:t>
            </a:r>
            <a:endParaRPr b="1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36" name="Google Shape;236;p36"/>
          <p:cNvSpPr txBox="1"/>
          <p:nvPr/>
        </p:nvSpPr>
        <p:spPr>
          <a:xfrm>
            <a:off x="5909225" y="1262725"/>
            <a:ext cx="29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Type 1   Type 2   Type 3    Type 4</a:t>
            </a:r>
            <a:endParaRPr b="1">
              <a:latin typeface="Mulish"/>
              <a:ea typeface="Mulish"/>
              <a:cs typeface="Mulish"/>
              <a:sym typeface="Mulish"/>
            </a:endParaRPr>
          </a:p>
        </p:txBody>
      </p:sp>
      <p:graphicFrame>
        <p:nvGraphicFramePr>
          <p:cNvPr id="237" name="Google Shape;237;p36"/>
          <p:cNvGraphicFramePr/>
          <p:nvPr/>
        </p:nvGraphicFramePr>
        <p:xfrm>
          <a:off x="5909225" y="1687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{61271F93-3A28-4657-97A2-2B3860ACCFB9}</a:tableStyleId>
              </a:tblPr>
              <a:tblGrid>
                <a:gridCol w="746650"/>
                <a:gridCol w="746650"/>
                <a:gridCol w="746650"/>
                <a:gridCol w="746575"/>
              </a:tblGrid>
              <a:tr h="426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6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1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28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6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10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6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3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6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ulish"/>
                          <a:ea typeface="Mulish"/>
                          <a:cs typeface="Mulish"/>
                          <a:sym typeface="Mulish"/>
                        </a:rPr>
                        <a:t>0</a:t>
                      </a:r>
                      <a:endParaRPr>
                        <a:latin typeface="Mulish"/>
                        <a:ea typeface="Mulish"/>
                        <a:cs typeface="Mulish"/>
                        <a:sym typeface="Mulish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8" name="Google Shape;238;p36"/>
          <p:cNvSpPr txBox="1"/>
          <p:nvPr/>
        </p:nvSpPr>
        <p:spPr>
          <a:xfrm>
            <a:off x="6623075" y="936000"/>
            <a:ext cx="117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Prediction </a:t>
            </a:r>
            <a:endParaRPr b="1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39" name="Google Shape;239;p36"/>
          <p:cNvSpPr txBox="1"/>
          <p:nvPr/>
        </p:nvSpPr>
        <p:spPr>
          <a:xfrm>
            <a:off x="5149925" y="1691350"/>
            <a:ext cx="759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Type 1</a:t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Type 2</a:t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Type 3</a:t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Type 4</a:t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Noise</a:t>
            </a:r>
            <a:endParaRPr b="1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40" name="Google Shape;240;p36"/>
          <p:cNvSpPr txBox="1"/>
          <p:nvPr/>
        </p:nvSpPr>
        <p:spPr>
          <a:xfrm rot="-5400000">
            <a:off x="4129325" y="2351725"/>
            <a:ext cx="16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Ground Truth</a:t>
            </a:r>
            <a:endParaRPr b="1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41" name="Google Shape;241;p36"/>
          <p:cNvSpPr txBox="1"/>
          <p:nvPr/>
        </p:nvSpPr>
        <p:spPr>
          <a:xfrm>
            <a:off x="721975" y="3972425"/>
            <a:ext cx="3672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solidFill>
                  <a:srgbClr val="666666"/>
                </a:solidFill>
                <a:latin typeface="Mulish"/>
                <a:ea typeface="Mulish"/>
                <a:cs typeface="Mulish"/>
                <a:sym typeface="Mulish"/>
              </a:rPr>
              <a:t>Confusion Matrix for Paper Implementation</a:t>
            </a:r>
            <a:endParaRPr b="1" i="1" sz="1300">
              <a:solidFill>
                <a:srgbClr val="666666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42" name="Google Shape;242;p36"/>
          <p:cNvSpPr txBox="1"/>
          <p:nvPr/>
        </p:nvSpPr>
        <p:spPr>
          <a:xfrm>
            <a:off x="5442275" y="3972425"/>
            <a:ext cx="3672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solidFill>
                  <a:srgbClr val="666666"/>
                </a:solidFill>
                <a:latin typeface="Mulish"/>
                <a:ea typeface="Mulish"/>
                <a:cs typeface="Mulish"/>
                <a:sym typeface="Mulish"/>
              </a:rPr>
              <a:t>Confusion Matrix for Improved Version</a:t>
            </a:r>
            <a:endParaRPr b="1" i="1" sz="1300">
              <a:solidFill>
                <a:srgbClr val="666666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43" name="Google Shape;243;p36"/>
          <p:cNvSpPr txBox="1"/>
          <p:nvPr/>
        </p:nvSpPr>
        <p:spPr>
          <a:xfrm>
            <a:off x="943725" y="4511250"/>
            <a:ext cx="333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ulish"/>
                <a:ea typeface="Mulish"/>
                <a:cs typeface="Mulish"/>
                <a:sym typeface="Mulish"/>
              </a:rPr>
              <a:t>Accuracy = (39/44)*100 = 88.63%</a:t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44" name="Google Shape;244;p36"/>
          <p:cNvSpPr txBox="1"/>
          <p:nvPr/>
        </p:nvSpPr>
        <p:spPr>
          <a:xfrm>
            <a:off x="5737475" y="4511250"/>
            <a:ext cx="333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ulish"/>
                <a:ea typeface="Mulish"/>
                <a:cs typeface="Mulish"/>
                <a:sym typeface="Mulish"/>
              </a:rPr>
              <a:t>Accuracy = (41/42)*100 = 97.61%</a:t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45" name="Google Shape;245;p36"/>
          <p:cNvSpPr txBox="1"/>
          <p:nvPr>
            <p:ph type="title"/>
          </p:nvPr>
        </p:nvSpPr>
        <p:spPr>
          <a:xfrm>
            <a:off x="429625" y="322788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Results - Contd...</a:t>
            </a:r>
            <a:endParaRPr b="1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>
            <p:ph type="title"/>
          </p:nvPr>
        </p:nvSpPr>
        <p:spPr>
          <a:xfrm>
            <a:off x="311700" y="509863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ulish"/>
                <a:ea typeface="Mulish"/>
                <a:cs typeface="Mulish"/>
                <a:sym typeface="Mulish"/>
              </a:rPr>
              <a:t>Improvements...</a:t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51" name="Google Shape;251;p37"/>
          <p:cNvSpPr txBox="1"/>
          <p:nvPr>
            <p:ph idx="1" type="body"/>
          </p:nvPr>
        </p:nvSpPr>
        <p:spPr>
          <a:xfrm>
            <a:off x="311700" y="1560595"/>
            <a:ext cx="8520600" cy="20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U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sing 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pattern recognition methods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to recognize the vehicle types according to their structural shapes (e.g., pre-trained deep learning models).</a:t>
            </a: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endParaRPr sz="1600"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Using a 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combination of vehicle shape and it’s pixels.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.</a:t>
            </a: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endParaRPr sz="1600"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Defining 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isolated detection areas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for each roadway vehicle lines.</a:t>
            </a:r>
            <a:endParaRPr sz="1600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8"/>
          <p:cNvSpPr txBox="1"/>
          <p:nvPr>
            <p:ph type="title"/>
          </p:nvPr>
        </p:nvSpPr>
        <p:spPr>
          <a:xfrm>
            <a:off x="311700" y="339538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ulish"/>
                <a:ea typeface="Mulish"/>
                <a:cs typeface="Mulish"/>
                <a:sym typeface="Mulish"/>
              </a:rPr>
              <a:t>Conclusion...</a:t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57" name="Google Shape;257;p38"/>
          <p:cNvSpPr txBox="1"/>
          <p:nvPr>
            <p:ph idx="1" type="body"/>
          </p:nvPr>
        </p:nvSpPr>
        <p:spPr>
          <a:xfrm>
            <a:off x="311700" y="1327275"/>
            <a:ext cx="8520600" cy="28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Since this technique is based on image processing algorithms this strategy proved to be 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cost effective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. </a:t>
            </a: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endParaRPr sz="1600"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Plus, it can be easily supported by 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Edge devices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.</a:t>
            </a: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endParaRPr sz="1600"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And s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eeing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the results from our 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modified method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, we can ensure for its suitability for vehicle detection and traffic flow analysis purposes.</a:t>
            </a: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endParaRPr sz="1600"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Further, with </a:t>
            </a: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Kalman Filtering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method we’re unable to 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track</a:t>
            </a:r>
            <a:r>
              <a:rPr lang="en" sz="1600">
                <a:latin typeface="Mulish"/>
                <a:ea typeface="Mulish"/>
                <a:cs typeface="Mulish"/>
                <a:sym typeface="Mulish"/>
              </a:rPr>
              <a:t> vehicles moving on curved roads as well as on highway (vehicles moving in either directions).</a:t>
            </a:r>
            <a:endParaRPr sz="1600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9"/>
          <p:cNvSpPr txBox="1"/>
          <p:nvPr>
            <p:ph type="title"/>
          </p:nvPr>
        </p:nvSpPr>
        <p:spPr>
          <a:xfrm>
            <a:off x="311700" y="3978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200">
                <a:latin typeface="Mulish"/>
                <a:ea typeface="Mulish"/>
                <a:cs typeface="Mulish"/>
                <a:sym typeface="Mulish"/>
              </a:rPr>
              <a:t>References:</a:t>
            </a:r>
            <a:endParaRPr b="1" sz="32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263" name="Google Shape;263;p39"/>
          <p:cNvSpPr txBox="1"/>
          <p:nvPr>
            <p:ph idx="1" type="body"/>
          </p:nvPr>
        </p:nvSpPr>
        <p:spPr>
          <a:xfrm>
            <a:off x="311700" y="1161775"/>
            <a:ext cx="8520600" cy="35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4327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65"/>
              <a:buFont typeface="Mulish"/>
              <a:buChar char="●"/>
            </a:pPr>
            <a:r>
              <a:rPr lang="en" sz="1665">
                <a:latin typeface="Mulish"/>
                <a:ea typeface="Mulish"/>
                <a:cs typeface="Mulish"/>
                <a:sym typeface="Mulish"/>
              </a:rPr>
              <a:t>[</a:t>
            </a:r>
            <a:r>
              <a:rPr lang="en" sz="1665" u="sng">
                <a:solidFill>
                  <a:srgbClr val="0000FF"/>
                </a:solidFill>
                <a:latin typeface="Mulish"/>
                <a:ea typeface="Mulish"/>
                <a:cs typeface="Mulish"/>
                <a:sym typeface="Mulish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2D object tracking using Kalman Filter</a:t>
            </a:r>
            <a:r>
              <a:rPr lang="en" sz="1665">
                <a:latin typeface="Mulish"/>
                <a:ea typeface="Mulish"/>
                <a:cs typeface="Mulish"/>
                <a:sym typeface="Mulish"/>
              </a:rPr>
              <a:t>]</a:t>
            </a:r>
            <a:endParaRPr sz="1665">
              <a:latin typeface="Mulish"/>
              <a:ea typeface="Mulish"/>
              <a:cs typeface="Mulish"/>
              <a:sym typeface="Mulish"/>
            </a:endParaRPr>
          </a:p>
          <a:p>
            <a:pPr indent="-334327" lvl="0" marL="45720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65"/>
              <a:buFont typeface="Mulish"/>
              <a:buChar char="●"/>
            </a:pPr>
            <a:r>
              <a:rPr lang="en" sz="1665">
                <a:latin typeface="Mulish"/>
                <a:ea typeface="Mulish"/>
                <a:cs typeface="Mulish"/>
                <a:sym typeface="Mulish"/>
              </a:rPr>
              <a:t>[</a:t>
            </a:r>
            <a:r>
              <a:rPr lang="en" sz="1665" u="sng">
                <a:solidFill>
                  <a:srgbClr val="0000FF"/>
                </a:solidFill>
                <a:latin typeface="Mulish"/>
                <a:ea typeface="Mulish"/>
                <a:cs typeface="Mulish"/>
                <a:sym typeface="Mulish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Vehicle Counting Method Based on Digital Image Processing Algorithms</a:t>
            </a:r>
            <a:r>
              <a:rPr lang="en" sz="1665">
                <a:latin typeface="Mulish"/>
                <a:ea typeface="Mulish"/>
                <a:cs typeface="Mulish"/>
                <a:sym typeface="Mulish"/>
              </a:rPr>
              <a:t>]</a:t>
            </a:r>
            <a:endParaRPr sz="1665">
              <a:latin typeface="Mulish"/>
              <a:ea typeface="Mulish"/>
              <a:cs typeface="Mulish"/>
              <a:sym typeface="Mulish"/>
            </a:endParaRPr>
          </a:p>
          <a:p>
            <a:pPr indent="-33432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65"/>
              <a:buFont typeface="Mulish"/>
              <a:buChar char="●"/>
            </a:pPr>
            <a:r>
              <a:rPr lang="en" sz="1665">
                <a:latin typeface="Mulish"/>
                <a:ea typeface="Mulish"/>
                <a:cs typeface="Mulish"/>
                <a:sym typeface="Mulish"/>
              </a:rPr>
              <a:t>[T. Le, M. Combs, Q. Yang, “</a:t>
            </a:r>
            <a:r>
              <a:rPr lang="en" sz="1665" u="sng">
                <a:solidFill>
                  <a:srgbClr val="0000FF"/>
                </a:solidFill>
                <a:latin typeface="Mulish"/>
                <a:ea typeface="Mulish"/>
                <a:cs typeface="Mulish"/>
                <a:sym typeface="Mulish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Vehicle Tracking based on Kalman Filter Algorithm</a:t>
            </a:r>
            <a:r>
              <a:rPr lang="en" sz="1665">
                <a:latin typeface="Mulish"/>
                <a:ea typeface="Mulish"/>
                <a:cs typeface="Mulish"/>
                <a:sym typeface="Mulish"/>
              </a:rPr>
              <a:t>,” Technical Reports Published by the MSU Department of Computer Science, ID: MSU-CS-2013-02, 2013. ]</a:t>
            </a:r>
            <a:br>
              <a:rPr lang="en" sz="1665">
                <a:latin typeface="Mulish"/>
                <a:ea typeface="Mulish"/>
                <a:cs typeface="Mulish"/>
                <a:sym typeface="Mulish"/>
              </a:rPr>
            </a:br>
            <a:endParaRPr sz="1665">
              <a:latin typeface="Mulish"/>
              <a:ea typeface="Mulish"/>
              <a:cs typeface="Mulish"/>
              <a:sym typeface="Mulish"/>
            </a:endParaRPr>
          </a:p>
          <a:p>
            <a:pPr indent="-33432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65"/>
              <a:buFont typeface="Mulish"/>
              <a:buChar char="●"/>
            </a:pPr>
            <a:r>
              <a:rPr lang="en" sz="1665" u="sng">
                <a:solidFill>
                  <a:srgbClr val="0000FF"/>
                </a:solidFill>
                <a:latin typeface="Mulish"/>
                <a:ea typeface="Mulish"/>
                <a:cs typeface="Mulish"/>
                <a:sym typeface="Mulish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Video 1, 2 and 3 taken from youtube</a:t>
            </a:r>
            <a:br>
              <a:rPr lang="en" sz="1665">
                <a:solidFill>
                  <a:srgbClr val="0000FF"/>
                </a:solidFill>
                <a:latin typeface="Mulish"/>
                <a:ea typeface="Mulish"/>
                <a:cs typeface="Mulish"/>
                <a:sym typeface="Mulish"/>
              </a:rPr>
            </a:br>
            <a:endParaRPr sz="1665">
              <a:solidFill>
                <a:srgbClr val="0000FF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-33432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65"/>
              <a:buFont typeface="Mulish"/>
              <a:buChar char="●"/>
            </a:pPr>
            <a:r>
              <a:rPr lang="en" sz="1665" u="sng">
                <a:solidFill>
                  <a:srgbClr val="0000FF"/>
                </a:solidFill>
                <a:latin typeface="Mulish"/>
                <a:ea typeface="Mulish"/>
                <a:cs typeface="Mulish"/>
                <a:sym typeface="Mulish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Video 4</a:t>
            </a:r>
            <a:br>
              <a:rPr lang="en" sz="1665">
                <a:solidFill>
                  <a:srgbClr val="0000FF"/>
                </a:solidFill>
                <a:latin typeface="Mulish"/>
                <a:ea typeface="Mulish"/>
                <a:cs typeface="Mulish"/>
                <a:sym typeface="Mulish"/>
              </a:rPr>
            </a:br>
            <a:endParaRPr sz="1665">
              <a:solidFill>
                <a:srgbClr val="0000FF"/>
              </a:solidFill>
              <a:latin typeface="Mulish"/>
              <a:ea typeface="Mulish"/>
              <a:cs typeface="Mulish"/>
              <a:sym typeface="Mulish"/>
            </a:endParaRPr>
          </a:p>
          <a:p>
            <a:pPr indent="-334327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65"/>
              <a:buFont typeface="Mulish"/>
              <a:buChar char="●"/>
            </a:pPr>
            <a:r>
              <a:rPr lang="en" sz="1665" u="sng">
                <a:solidFill>
                  <a:srgbClr val="0000FF"/>
                </a:solidFill>
                <a:latin typeface="Mulish"/>
                <a:ea typeface="Mulish"/>
                <a:cs typeface="Mulish"/>
                <a:sym typeface="Mulish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Video 5</a:t>
            </a:r>
            <a:endParaRPr sz="1665">
              <a:solidFill>
                <a:srgbClr val="0000FF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0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cifico"/>
                <a:ea typeface="Pacifico"/>
                <a:cs typeface="Pacifico"/>
                <a:sym typeface="Pacifico"/>
              </a:rPr>
              <a:t>Thank You!</a:t>
            </a:r>
            <a:endParaRPr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1611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800">
                <a:latin typeface="Mulish"/>
                <a:ea typeface="Mulish"/>
                <a:cs typeface="Mulish"/>
                <a:sym typeface="Mulish"/>
              </a:rPr>
              <a:t>Introduction</a:t>
            </a:r>
            <a:endParaRPr b="1" sz="28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774375"/>
            <a:ext cx="8520600" cy="15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The vehicle counting procedure offers accurate data on traffic flow and traffic peak times on highways.</a:t>
            </a:r>
            <a:br>
              <a:rPr lang="en" sz="1600">
                <a:latin typeface="Mulish"/>
                <a:ea typeface="Mulish"/>
                <a:cs typeface="Mulish"/>
                <a:sym typeface="Mulish"/>
              </a:rPr>
            </a:br>
            <a:endParaRPr sz="1600">
              <a:latin typeface="Mulish"/>
              <a:ea typeface="Mulish"/>
              <a:cs typeface="Mulish"/>
              <a:sym typeface="Mulish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ulish"/>
              <a:buChar char="●"/>
            </a:pPr>
            <a:r>
              <a:rPr lang="en" sz="1600">
                <a:latin typeface="Mulish"/>
                <a:ea typeface="Mulish"/>
                <a:cs typeface="Mulish"/>
                <a:sym typeface="Mulish"/>
              </a:rPr>
              <a:t> Using digital image processing technologies on traffic camera videos provides fast and reliable strategy for achieving these goals. </a:t>
            </a:r>
            <a:endParaRPr sz="1600">
              <a:latin typeface="Mulish"/>
              <a:ea typeface="Mulish"/>
              <a:cs typeface="Mulish"/>
              <a:sym typeface="Mulish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7450" y="2338875"/>
            <a:ext cx="3849124" cy="267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Mulish"/>
              <a:buChar char="●"/>
            </a:pPr>
            <a:r>
              <a:rPr lang="en" sz="2500">
                <a:latin typeface="Mulish"/>
                <a:ea typeface="Mulish"/>
                <a:cs typeface="Mulish"/>
                <a:sym typeface="Mulish"/>
              </a:rPr>
              <a:t>Project Overview</a:t>
            </a:r>
            <a:endParaRPr sz="2500">
              <a:latin typeface="Mulish"/>
              <a:ea typeface="Mulish"/>
              <a:cs typeface="Mulish"/>
              <a:sym typeface="Mulish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Mulish"/>
              <a:buChar char="●"/>
            </a:pPr>
            <a:r>
              <a:rPr lang="en" sz="2500">
                <a:latin typeface="Mulish"/>
                <a:ea typeface="Mulish"/>
                <a:cs typeface="Mulish"/>
                <a:sym typeface="Mulish"/>
              </a:rPr>
              <a:t>Detection Zone</a:t>
            </a:r>
            <a:endParaRPr sz="2500">
              <a:latin typeface="Mulish"/>
              <a:ea typeface="Mulish"/>
              <a:cs typeface="Mulish"/>
              <a:sym typeface="Mulish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Mulish"/>
              <a:buChar char="●"/>
            </a:pPr>
            <a:r>
              <a:rPr lang="en" sz="2500">
                <a:latin typeface="Mulish"/>
                <a:ea typeface="Mulish"/>
                <a:cs typeface="Mulish"/>
                <a:sym typeface="Mulish"/>
              </a:rPr>
              <a:t>Image Enhancement</a:t>
            </a:r>
            <a:endParaRPr sz="2500">
              <a:latin typeface="Mulish"/>
              <a:ea typeface="Mulish"/>
              <a:cs typeface="Mulish"/>
              <a:sym typeface="Mulish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Mulish"/>
              <a:buChar char="●"/>
            </a:pPr>
            <a:r>
              <a:rPr lang="en" sz="2500">
                <a:latin typeface="Mulish"/>
                <a:ea typeface="Mulish"/>
                <a:cs typeface="Mulish"/>
                <a:sym typeface="Mulish"/>
              </a:rPr>
              <a:t>Motion Analysis</a:t>
            </a:r>
            <a:endParaRPr sz="2500">
              <a:latin typeface="Mulish"/>
              <a:ea typeface="Mulish"/>
              <a:cs typeface="Mulish"/>
              <a:sym typeface="Mulish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Mulish"/>
              <a:buChar char="●"/>
            </a:pPr>
            <a:r>
              <a:rPr lang="en" sz="2500">
                <a:latin typeface="Mulish"/>
                <a:ea typeface="Mulish"/>
                <a:cs typeface="Mulish"/>
                <a:sym typeface="Mulish"/>
              </a:rPr>
              <a:t>Vehicle</a:t>
            </a:r>
            <a:r>
              <a:rPr lang="en" sz="2500">
                <a:latin typeface="Mulish"/>
                <a:ea typeface="Mulish"/>
                <a:cs typeface="Mulish"/>
                <a:sym typeface="Mulish"/>
              </a:rPr>
              <a:t> Tracking</a:t>
            </a:r>
            <a:endParaRPr sz="2500">
              <a:latin typeface="Mulish"/>
              <a:ea typeface="Mulish"/>
              <a:cs typeface="Mulish"/>
              <a:sym typeface="Mulish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Mulish"/>
              <a:buChar char="●"/>
            </a:pPr>
            <a:r>
              <a:rPr lang="en" sz="2500">
                <a:latin typeface="Mulish"/>
                <a:ea typeface="Mulish"/>
                <a:cs typeface="Mulish"/>
                <a:sym typeface="Mulish"/>
              </a:rPr>
              <a:t>Classification</a:t>
            </a:r>
            <a:r>
              <a:rPr lang="en" sz="2500">
                <a:latin typeface="Mulish"/>
                <a:ea typeface="Mulish"/>
                <a:cs typeface="Mulish"/>
                <a:sym typeface="Mulish"/>
              </a:rPr>
              <a:t> </a:t>
            </a:r>
            <a:endParaRPr sz="2500">
              <a:latin typeface="Mulish"/>
              <a:ea typeface="Mulish"/>
              <a:cs typeface="Mulish"/>
              <a:sym typeface="Mulish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Mulish"/>
              <a:buChar char="●"/>
            </a:pPr>
            <a:r>
              <a:rPr lang="en" sz="2500">
                <a:latin typeface="Mulish"/>
                <a:ea typeface="Mulish"/>
                <a:cs typeface="Mulish"/>
                <a:sym typeface="Mulish"/>
              </a:rPr>
              <a:t>Counting</a:t>
            </a:r>
            <a:endParaRPr sz="25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81" name="Google Shape;81;p16"/>
          <p:cNvSpPr txBox="1"/>
          <p:nvPr>
            <p:ph type="title"/>
          </p:nvPr>
        </p:nvSpPr>
        <p:spPr>
          <a:xfrm>
            <a:off x="258200" y="1119900"/>
            <a:ext cx="4045200" cy="32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ulish"/>
                <a:ea typeface="Mulish"/>
                <a:cs typeface="Mulish"/>
                <a:sym typeface="Mulish"/>
              </a:rPr>
              <a:t>Agenda</a:t>
            </a:r>
            <a:br>
              <a:rPr b="1" lang="en">
                <a:latin typeface="Mulish"/>
                <a:ea typeface="Mulish"/>
                <a:cs typeface="Mulish"/>
                <a:sym typeface="Mulish"/>
              </a:rPr>
            </a:br>
            <a:endParaRPr b="1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55">
                <a:latin typeface="Mulish"/>
                <a:ea typeface="Mulish"/>
                <a:cs typeface="Mulish"/>
                <a:sym typeface="Mulish"/>
              </a:rPr>
              <a:t>Compare and understand the original method with our improved method for vehicle detection and tracking.</a:t>
            </a:r>
            <a:endParaRPr b="1" sz="2755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0"/>
            <a:ext cx="74295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type="title"/>
          </p:nvPr>
        </p:nvSpPr>
        <p:spPr>
          <a:xfrm>
            <a:off x="72975" y="1444550"/>
            <a:ext cx="1641600" cy="194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00">
                <a:latin typeface="Mulish"/>
                <a:ea typeface="Mulish"/>
                <a:cs typeface="Mulish"/>
                <a:sym typeface="Mulish"/>
              </a:rPr>
              <a:t>Flow chart of proposed method</a:t>
            </a:r>
            <a:endParaRPr sz="2600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320850"/>
            <a:ext cx="8520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600">
                <a:latin typeface="Mulish"/>
                <a:ea typeface="Mulish"/>
                <a:cs typeface="Mulish"/>
                <a:sym typeface="Mulish"/>
              </a:rPr>
              <a:t>Assumptions</a:t>
            </a:r>
            <a:endParaRPr b="1" sz="2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216050"/>
            <a:ext cx="8520600" cy="30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8772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ulish"/>
              <a:buChar char="●"/>
            </a:pPr>
            <a:r>
              <a:rPr b="1" lang="en" sz="1875">
                <a:latin typeface="Mulish"/>
                <a:ea typeface="Mulish"/>
                <a:cs typeface="Mulish"/>
                <a:sym typeface="Mulish"/>
              </a:rPr>
              <a:t>With Paper Replication:</a:t>
            </a:r>
            <a:endParaRPr b="1" sz="1875">
              <a:latin typeface="Mulish"/>
              <a:ea typeface="Mulish"/>
              <a:cs typeface="Mulish"/>
              <a:sym typeface="Mulish"/>
            </a:endParaRPr>
          </a:p>
          <a:p>
            <a:pPr indent="-325512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ulish"/>
              <a:buChar char="○"/>
            </a:pPr>
            <a:r>
              <a:rPr lang="en" sz="1649">
                <a:latin typeface="Mulish"/>
                <a:ea typeface="Mulish"/>
                <a:cs typeface="Mulish"/>
                <a:sym typeface="Mulish"/>
              </a:rPr>
              <a:t>No sudden changes of directions are expected. </a:t>
            </a:r>
            <a:endParaRPr sz="1649">
              <a:latin typeface="Mulish"/>
              <a:ea typeface="Mulish"/>
              <a:cs typeface="Mulish"/>
              <a:sym typeface="Mulish"/>
            </a:endParaRPr>
          </a:p>
          <a:p>
            <a:pPr indent="-325512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ulish"/>
              <a:buChar char="○"/>
            </a:pPr>
            <a:r>
              <a:rPr lang="en" sz="1649">
                <a:latin typeface="Mulish"/>
                <a:ea typeface="Mulish"/>
                <a:cs typeface="Mulish"/>
                <a:sym typeface="Mulish"/>
              </a:rPr>
              <a:t>No car accidents and crashes are expected.</a:t>
            </a:r>
            <a:endParaRPr sz="1649">
              <a:latin typeface="Mulish"/>
              <a:ea typeface="Mulish"/>
              <a:cs typeface="Mulish"/>
              <a:sym typeface="Mulish"/>
            </a:endParaRPr>
          </a:p>
          <a:p>
            <a:pPr indent="-338772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ulish"/>
              <a:buChar char="●"/>
            </a:pPr>
            <a:r>
              <a:rPr b="1" lang="en" sz="1875">
                <a:latin typeface="Mulish"/>
                <a:ea typeface="Mulish"/>
                <a:cs typeface="Mulish"/>
                <a:sym typeface="Mulish"/>
              </a:rPr>
              <a:t>For Both Methods:</a:t>
            </a:r>
            <a:endParaRPr b="1" sz="1875">
              <a:latin typeface="Mulish"/>
              <a:ea typeface="Mulish"/>
              <a:cs typeface="Mulish"/>
              <a:sym typeface="Mulish"/>
            </a:endParaRPr>
          </a:p>
          <a:p>
            <a:pPr indent="-335754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ulish"/>
              <a:buChar char="○"/>
            </a:pPr>
            <a:r>
              <a:rPr lang="en" sz="1824">
                <a:latin typeface="Mulish"/>
                <a:ea typeface="Mulish"/>
                <a:cs typeface="Mulish"/>
                <a:sym typeface="Mulish"/>
              </a:rPr>
              <a:t>There is both physical and legal limitations for vehicles.</a:t>
            </a:r>
            <a:endParaRPr sz="1824">
              <a:latin typeface="Mulish"/>
              <a:ea typeface="Mulish"/>
              <a:cs typeface="Mulish"/>
              <a:sym typeface="Mulish"/>
            </a:endParaRPr>
          </a:p>
          <a:p>
            <a:pPr indent="-335754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ulish"/>
              <a:buChar char="○"/>
            </a:pPr>
            <a:r>
              <a:rPr lang="en" sz="1824">
                <a:latin typeface="Mulish"/>
                <a:ea typeface="Mulish"/>
                <a:cs typeface="Mulish"/>
                <a:sym typeface="Mulish"/>
              </a:rPr>
              <a:t>Motion scenes are captured with a view from above the roadway surface.</a:t>
            </a:r>
            <a:endParaRPr sz="1824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33765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2600">
                <a:latin typeface="Mulish"/>
                <a:ea typeface="Mulish"/>
                <a:cs typeface="Mulish"/>
                <a:sym typeface="Mulish"/>
              </a:rPr>
              <a:t>Detection Zone</a:t>
            </a:r>
            <a:endParaRPr b="1" sz="2600">
              <a:latin typeface="Mulish"/>
              <a:ea typeface="Mulish"/>
              <a:cs typeface="Mulish"/>
              <a:sym typeface="Mulish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651650" y="1655400"/>
            <a:ext cx="3999900" cy="28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This zone is in the middle of the screen and covers 1/3 of its height and 3/5 of its width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This is useful as only a specific  part of the frame has vehicles and this detection zone method greatly reduces the overhead of processing</a:t>
            </a: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424"/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  <a:p>
            <a:pPr indent="0" lvl="0" marL="457200" rtl="0" algn="l">
              <a:lnSpc>
                <a:spcPct val="130000"/>
              </a:lnSpc>
              <a:spcBef>
                <a:spcPts val="1200"/>
              </a:spcBef>
              <a:spcAft>
                <a:spcPts val="1200"/>
              </a:spcAft>
              <a:buSzPts val="424"/>
              <a:buNone/>
            </a:pPr>
            <a:r>
              <a:t/>
            </a:r>
            <a:endParaRPr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00" name="Google Shape;100;p19"/>
          <p:cNvSpPr txBox="1"/>
          <p:nvPr>
            <p:ph idx="4294967295" type="body"/>
          </p:nvPr>
        </p:nvSpPr>
        <p:spPr>
          <a:xfrm>
            <a:off x="4832400" y="1716950"/>
            <a:ext cx="3999900" cy="28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The detection zone is made dynamic which can be defined by the user by drawing boxes in  configuration mode as opposed to a static region as proposed in the paper  </a:t>
            </a:r>
            <a:endParaRPr sz="1500"/>
          </a:p>
        </p:txBody>
      </p:sp>
      <p:sp>
        <p:nvSpPr>
          <p:cNvPr id="101" name="Google Shape;101;p19"/>
          <p:cNvSpPr txBox="1"/>
          <p:nvPr/>
        </p:nvSpPr>
        <p:spPr>
          <a:xfrm>
            <a:off x="1443800" y="1087575"/>
            <a:ext cx="1967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Proposed In Paper 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5796200" y="1087575"/>
            <a:ext cx="1967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Modification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3650" y="1243025"/>
            <a:ext cx="4037224" cy="265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675" y="1243025"/>
            <a:ext cx="3592775" cy="265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 txBox="1"/>
          <p:nvPr/>
        </p:nvSpPr>
        <p:spPr>
          <a:xfrm>
            <a:off x="1272350" y="340550"/>
            <a:ext cx="1967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Proposed In Paper 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5624750" y="340550"/>
            <a:ext cx="1967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Modification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942975" y="4029075"/>
            <a:ext cx="2436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solidFill>
                  <a:srgbClr val="666666"/>
                </a:solidFill>
                <a:latin typeface="Mulish"/>
                <a:ea typeface="Mulish"/>
                <a:cs typeface="Mulish"/>
                <a:sym typeface="Mulish"/>
              </a:rPr>
              <a:t>Static Detection Zone </a:t>
            </a:r>
            <a:endParaRPr b="1" i="1" sz="1300">
              <a:solidFill>
                <a:srgbClr val="666666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5453800" y="4029075"/>
            <a:ext cx="2436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solidFill>
                  <a:srgbClr val="666666"/>
                </a:solidFill>
                <a:latin typeface="Mulish"/>
                <a:ea typeface="Mulish"/>
                <a:cs typeface="Mulish"/>
                <a:sym typeface="Mulish"/>
              </a:rPr>
              <a:t>Dynamic</a:t>
            </a:r>
            <a:r>
              <a:rPr b="1" i="1" lang="en" sz="1300">
                <a:solidFill>
                  <a:srgbClr val="666666"/>
                </a:solidFill>
                <a:latin typeface="Mulish"/>
                <a:ea typeface="Mulish"/>
                <a:cs typeface="Mulish"/>
                <a:sym typeface="Mulish"/>
              </a:rPr>
              <a:t> Detection Zone </a:t>
            </a:r>
            <a:endParaRPr b="1" i="1" sz="1300">
              <a:solidFill>
                <a:srgbClr val="666666"/>
              </a:solidFill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004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90"/>
              <a:buNone/>
            </a:pPr>
            <a:r>
              <a:rPr b="1" lang="en" sz="2600">
                <a:latin typeface="Mulish"/>
                <a:ea typeface="Mulish"/>
                <a:cs typeface="Mulish"/>
                <a:sym typeface="Mulish"/>
              </a:rPr>
              <a:t>Image Preprocessing</a:t>
            </a:r>
            <a:endParaRPr b="1" sz="2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427400" y="1779775"/>
            <a:ext cx="4404900" cy="352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Converting the frames from RGB to Gray as color information is not needed.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Applied Gamma transform with factor 1.2 to make edges more prominent.</a:t>
            </a:r>
            <a:br>
              <a:rPr lang="en" sz="1500">
                <a:latin typeface="Mulish"/>
                <a:ea typeface="Mulish"/>
                <a:cs typeface="Mulish"/>
                <a:sym typeface="Mulish"/>
              </a:rPr>
            </a:br>
            <a:endParaRPr sz="1500">
              <a:latin typeface="Mulish"/>
              <a:ea typeface="Mulish"/>
              <a:cs typeface="Mulish"/>
              <a:sym typeface="Mulish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Thresholding on sobel filtered images to obtain binary edge image.</a:t>
            </a:r>
            <a:endParaRPr sz="15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19" name="Google Shape;119;p21"/>
          <p:cNvSpPr txBox="1"/>
          <p:nvPr>
            <p:ph idx="4294967295" type="body"/>
          </p:nvPr>
        </p:nvSpPr>
        <p:spPr>
          <a:xfrm>
            <a:off x="4832400" y="1779775"/>
            <a:ext cx="3999900" cy="28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Mulish"/>
              <a:buChar char="●"/>
            </a:pPr>
            <a:r>
              <a:rPr lang="en" sz="1500">
                <a:latin typeface="Mulish"/>
                <a:ea typeface="Mulish"/>
                <a:cs typeface="Mulish"/>
                <a:sym typeface="Mulish"/>
              </a:rPr>
              <a:t>Applying Gaussian smoothing on Gray Frames to suppress noises.</a:t>
            </a:r>
            <a:endParaRPr sz="15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20" name="Google Shape;120;p21"/>
          <p:cNvSpPr txBox="1"/>
          <p:nvPr/>
        </p:nvSpPr>
        <p:spPr>
          <a:xfrm>
            <a:off x="1443800" y="1150400"/>
            <a:ext cx="1967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Proposed In Paper 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5796200" y="1150400"/>
            <a:ext cx="1967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ulish"/>
                <a:ea typeface="Mulish"/>
                <a:cs typeface="Mulish"/>
                <a:sym typeface="Mulish"/>
              </a:rPr>
              <a:t>Modification</a:t>
            </a:r>
            <a:endParaRPr b="1" sz="1600">
              <a:latin typeface="Mulish"/>
              <a:ea typeface="Mulish"/>
              <a:cs typeface="Mulish"/>
              <a:sym typeface="Mulish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